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sldIdLst>
    <p:sldId id="263" r:id="rId5"/>
    <p:sldId id="262" r:id="rId6"/>
    <p:sldId id="258" r:id="rId7"/>
    <p:sldId id="266" r:id="rId8"/>
    <p:sldId id="256" r:id="rId9"/>
    <p:sldId id="268" r:id="rId10"/>
    <p:sldId id="265" r:id="rId11"/>
    <p:sldId id="267" r:id="rId12"/>
    <p:sldId id="264" r:id="rId13"/>
    <p:sldId id="26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E0BE5A4-28F9-9143-B003-C5E1DEFB8959}" name="David McLeod" initials="DM" userId="S::DMcLeod@pkc.gov.uk::3e1cbf47-fddf-400d-96cf-8930a2640021" providerId="AD"/>
  <p188:author id="{385696C5-487B-8BDF-864A-C6BC787960C9}" name="Lucy Sinclair" initials="LS" userId="S::lsinclair@pkc.gov.uk::4b4efbb1-07b6-4bcb-88a2-dbaa4f75567c" providerId="AD"/>
  <p188:author id="{DE60E2D5-E11F-3253-435A-FCE2C165AF55}" name="Kirsty Brown - CPK" initials="KB" userId="S::KirstyBrown@pkc.gov.uk::737dd2c6-19e2-4ea6-ac02-2ce94515f700" providerId="AD"/>
  <p188:author id="{F9A08FE6-2AA5-91FC-878A-46E5DD0E27CF}" name="Lucy Sinclair" initials="LS" userId="S::LSinclair@pkc.gov.uk::4b4efbb1-07b6-4bcb-88a2-dbaa4f75567c"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38685" autoAdjust="0"/>
  </p:normalViewPr>
  <p:slideViewPr>
    <p:cSldViewPr snapToGrid="0">
      <p:cViewPr varScale="1">
        <p:scale>
          <a:sx n="34" d="100"/>
          <a:sy n="34" d="100"/>
        </p:scale>
        <p:origin x="2706" y="4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211D4A-20F4-468E-9DA6-46A889AA63EC}" type="datetimeFigureOut">
              <a:rPr lang="en-GB" smtClean="0"/>
              <a:t>18/12/2024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BECCDF-7DAD-43F2-AAC5-94B415DC198D}" type="slidenum">
              <a:rPr lang="en-GB" smtClean="0"/>
              <a:t>‹#›</a:t>
            </a:fld>
            <a:endParaRPr lang="en-GB"/>
          </a:p>
        </p:txBody>
      </p:sp>
    </p:spTree>
    <p:extLst>
      <p:ext uri="{BB962C8B-B14F-4D97-AF65-F5344CB8AC3E}">
        <p14:creationId xmlns:p14="http://schemas.microsoft.com/office/powerpoint/2010/main" val="822906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perthmuseum.co.uk/learn/"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perthshireboxoffice.com/whats-on/waters-rising"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Welcome to a sneak peek at Perth Museums “Waters Rising” exhibition November 2024- March 2025.</a:t>
            </a:r>
          </a:p>
          <a:p>
            <a:endParaRPr lang="en-GB" dirty="0"/>
          </a:p>
          <a:p>
            <a:r>
              <a:rPr lang="en-GB" dirty="0">
                <a:solidFill>
                  <a:srgbClr val="000000"/>
                </a:solidFill>
              </a:rPr>
              <a:t>Please copy this link if you are bringing a school class into the exhibition http://perthmuseum.co.uk/learn </a:t>
            </a:r>
          </a:p>
          <a:p>
            <a:endParaRPr lang="en-GB" dirty="0">
              <a:solidFill>
                <a:srgbClr val="000000"/>
              </a:solidFill>
            </a:endParaRPr>
          </a:p>
          <a:p>
            <a:r>
              <a:rPr lang="en-GB" dirty="0">
                <a:solidFill>
                  <a:srgbClr val="000000"/>
                </a:solidFill>
                <a:hlinkClick r:id="rId3">
                  <a:extLst>
                    <a:ext uri="{A12FA001-AC4F-418D-AE19-62706E023703}">
                      <ahyp:hlinkClr xmlns:ahyp="http://schemas.microsoft.com/office/drawing/2018/hyperlinkcolor" val="tx"/>
                    </a:ext>
                  </a:extLst>
                </a:hlinkClick>
              </a:rPr>
              <a:t>Learn - Perth Museum</a:t>
            </a:r>
            <a:r>
              <a:rPr lang="en-GB" dirty="0">
                <a:solidFill>
                  <a:srgbClr val="000000"/>
                </a:solidFill>
              </a:rPr>
              <a:t> , otherwise if you are coming in as a member of the public, please go to the desk at reception to book in or book online </a:t>
            </a:r>
            <a:r>
              <a:rPr lang="en-GB" dirty="0">
                <a:hlinkClick r:id="rId4"/>
              </a:rPr>
              <a:t>Waters Rising | Perthshire Box Office</a:t>
            </a:r>
            <a:r>
              <a:rPr lang="en-GB" dirty="0">
                <a:solidFill>
                  <a:srgbClr val="000000"/>
                </a:solidFill>
              </a:rPr>
              <a:t>. </a:t>
            </a:r>
          </a:p>
          <a:p>
            <a:endParaRPr lang="en-GB" dirty="0">
              <a:solidFill>
                <a:srgbClr val="000000"/>
              </a:solidFill>
              <a:latin typeface="Aptos" panose="02110004020202020204"/>
            </a:endParaRPr>
          </a:p>
          <a:p>
            <a:r>
              <a:rPr lang="en-GB" b="0" i="0" dirty="0">
                <a:solidFill>
                  <a:srgbClr val="4E5753"/>
                </a:solidFill>
                <a:effectLst/>
                <a:latin typeface="InterRegular"/>
              </a:rPr>
              <a:t>Waters Rising traces stories and objects connected to flooding from Scotland and abroad, from biblical accounts to Ancient Egypt to North America, and more recent events closer to home. Exploring the growing threat of the global climate emergency whilst examining the impact of flooding and extreme weather events on communities, businesses, and infrastructure in Perth and Kinross, the exhibition also includes photos, memories, and stories from local people.</a:t>
            </a:r>
          </a:p>
          <a:p>
            <a:endParaRPr lang="en-GB" dirty="0"/>
          </a:p>
          <a:p>
            <a:r>
              <a:rPr lang="en-GB" dirty="0"/>
              <a:t>You can complement your visit by looking at our Natural History,  and Prehistory galleries to inspire conversation about how the waterways have been used in Ancient Perth, and the animals throughout history which have been impacted by climate change, and flooding. </a:t>
            </a:r>
          </a:p>
        </p:txBody>
      </p:sp>
      <p:sp>
        <p:nvSpPr>
          <p:cNvPr id="4" name="Slide Number Placeholder 3"/>
          <p:cNvSpPr>
            <a:spLocks noGrp="1"/>
          </p:cNvSpPr>
          <p:nvPr>
            <p:ph type="sldNum" sz="quarter" idx="5"/>
          </p:nvPr>
        </p:nvSpPr>
        <p:spPr/>
        <p:txBody>
          <a:bodyPr/>
          <a:lstStyle/>
          <a:p>
            <a:fld id="{13BECCDF-7DAD-43F2-AAC5-94B415DC198D}" type="slidenum">
              <a:rPr lang="en-GB" smtClean="0"/>
              <a:t>1</a:t>
            </a:fld>
            <a:endParaRPr lang="en-GB"/>
          </a:p>
        </p:txBody>
      </p:sp>
    </p:spTree>
    <p:extLst>
      <p:ext uri="{BB962C8B-B14F-4D97-AF65-F5344CB8AC3E}">
        <p14:creationId xmlns:p14="http://schemas.microsoft.com/office/powerpoint/2010/main" val="645004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 Sam Hayles – Wades bridge, Aberfeldy 2023 </a:t>
            </a:r>
            <a:r>
              <a:rPr lang="en-GB" b="0" i="0" dirty="0">
                <a:solidFill>
                  <a:srgbClr val="4E5753"/>
                </a:solidFill>
                <a:effectLst/>
                <a:latin typeface="InterRegular"/>
              </a:rPr>
              <a:t>on display at</a:t>
            </a:r>
            <a:r>
              <a:rPr lang="en-GB" dirty="0"/>
              <a:t> Perth Museum ‘Waters Rising’ exhibition.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4E5753"/>
              </a:solidFill>
              <a:effectLst/>
              <a:latin typeface="Inter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4E5753"/>
                </a:solidFill>
                <a:effectLst/>
                <a:latin typeface="InterRegular"/>
              </a:rPr>
              <a:t>Information: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4E5753"/>
                </a:solidFill>
                <a:effectLst/>
                <a:latin typeface="InterRegular"/>
              </a:rPr>
              <a:t>During the floods in Perthshire in 2023 , rural villages , towns and cities were severely affected by flooding. This is the view of local families attempting to walk out of Aberfeldy on Wades bridge to </a:t>
            </a:r>
            <a:r>
              <a:rPr lang="en-GB" b="0" i="0" dirty="0" err="1">
                <a:solidFill>
                  <a:srgbClr val="4E5753"/>
                </a:solidFill>
                <a:effectLst/>
                <a:latin typeface="InterRegular"/>
              </a:rPr>
              <a:t>Weem</a:t>
            </a:r>
            <a:r>
              <a:rPr lang="en-GB" b="0" i="0" dirty="0">
                <a:solidFill>
                  <a:srgbClr val="4E5753"/>
                </a:solidFill>
                <a:effectLst/>
                <a:latin typeface="InterRegular"/>
              </a:rPr>
              <a:t>, but the road is fully flooded.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4E5753"/>
              </a:solidFill>
              <a:effectLst/>
              <a:latin typeface="Inter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4E5753"/>
                </a:solidFill>
                <a:effectLst/>
                <a:latin typeface="InterRegular"/>
              </a:rPr>
              <a:t>Question: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4E5753"/>
                </a:solidFill>
                <a:effectLst/>
                <a:latin typeface="InterRegular"/>
              </a:rPr>
              <a:t>Once you have visited ‘Waters Rising’ you will have seen a wide scope of how floods have affected countries across the world over hundreds of years. Can you think of what your favourite item on display in the exhibition was , and why?</a:t>
            </a:r>
          </a:p>
          <a:p>
            <a:endParaRPr lang="en-GB" dirty="0"/>
          </a:p>
        </p:txBody>
      </p:sp>
      <p:sp>
        <p:nvSpPr>
          <p:cNvPr id="4" name="Slide Number Placeholder 3"/>
          <p:cNvSpPr>
            <a:spLocks noGrp="1"/>
          </p:cNvSpPr>
          <p:nvPr>
            <p:ph type="sldNum" sz="quarter" idx="5"/>
          </p:nvPr>
        </p:nvSpPr>
        <p:spPr/>
        <p:txBody>
          <a:bodyPr/>
          <a:lstStyle/>
          <a:p>
            <a:fld id="{13BECCDF-7DAD-43F2-AAC5-94B415DC198D}" type="slidenum">
              <a:rPr lang="en-GB" smtClean="0"/>
              <a:t>10</a:t>
            </a:fld>
            <a:endParaRPr lang="en-GB"/>
          </a:p>
        </p:txBody>
      </p:sp>
    </p:spTree>
    <p:extLst>
      <p:ext uri="{BB962C8B-B14F-4D97-AF65-F5344CB8AC3E}">
        <p14:creationId xmlns:p14="http://schemas.microsoft.com/office/powerpoint/2010/main" val="2685057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:Painting by  Norval Morrisseau  </a:t>
            </a:r>
          </a:p>
          <a:p>
            <a:endParaRPr lang="en-GB" dirty="0"/>
          </a:p>
          <a:p>
            <a:r>
              <a:rPr lang="en-GB" dirty="0"/>
              <a:t>Information:</a:t>
            </a:r>
          </a:p>
          <a:p>
            <a:endParaRPr lang="en-GB" dirty="0"/>
          </a:p>
          <a:p>
            <a:r>
              <a:rPr lang="en-GB" dirty="0"/>
              <a:t>This is a vibrant and striking artwork that incorporates Indigenous art styles by a Canadian Artist Norval Morrisseau. </a:t>
            </a:r>
          </a:p>
          <a:p>
            <a:endParaRPr lang="en-GB" dirty="0"/>
          </a:p>
          <a:p>
            <a:r>
              <a:rPr lang="en-GB" dirty="0" err="1"/>
              <a:t>Morrisseau’s</a:t>
            </a:r>
            <a:r>
              <a:rPr lang="en-GB" dirty="0"/>
              <a:t> works often reflect a deep connection between humans, nature, and the spiritual world. </a:t>
            </a:r>
          </a:p>
          <a:p>
            <a:endParaRPr lang="en-GB" dirty="0"/>
          </a:p>
          <a:p>
            <a:r>
              <a:rPr lang="en-GB" dirty="0"/>
              <a:t>The piece features bold colours, simplified shapes, and symbolic imagery. Prominent figures are depicted as part of the natural landscape, suggesting a connection between people and their environment. The composition includes canoes with paddlers in the foreground, mountains in the background, and two large human faces integrated into the mountain forms. The sun is also a central, symbolic element.</a:t>
            </a:r>
          </a:p>
          <a:p>
            <a:endParaRPr lang="en-GB" dirty="0"/>
          </a:p>
          <a:p>
            <a:r>
              <a:rPr lang="en-GB" dirty="0"/>
              <a:t>Question:</a:t>
            </a:r>
          </a:p>
          <a:p>
            <a:r>
              <a:rPr lang="en-GB" dirty="0"/>
              <a:t>If you could step into this painting, would you prefer to be on a boat or on dry land?  Can you make up a story about what is unfolding around you?</a:t>
            </a:r>
          </a:p>
        </p:txBody>
      </p:sp>
      <p:sp>
        <p:nvSpPr>
          <p:cNvPr id="4" name="Slide Number Placeholder 3"/>
          <p:cNvSpPr>
            <a:spLocks noGrp="1"/>
          </p:cNvSpPr>
          <p:nvPr>
            <p:ph type="sldNum" sz="quarter" idx="5"/>
          </p:nvPr>
        </p:nvSpPr>
        <p:spPr/>
        <p:txBody>
          <a:bodyPr/>
          <a:lstStyle/>
          <a:p>
            <a:fld id="{13BECCDF-7DAD-43F2-AAC5-94B415DC198D}" type="slidenum">
              <a:rPr lang="en-GB" smtClean="0"/>
              <a:t>2</a:t>
            </a:fld>
            <a:endParaRPr lang="en-GB"/>
          </a:p>
        </p:txBody>
      </p:sp>
    </p:spTree>
    <p:extLst>
      <p:ext uri="{BB962C8B-B14F-4D97-AF65-F5344CB8AC3E}">
        <p14:creationId xmlns:p14="http://schemas.microsoft.com/office/powerpoint/2010/main" val="1415846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 Clay tablet with the writings of “ Epic of Gilgamesh”.  </a:t>
            </a:r>
          </a:p>
          <a:p>
            <a:endParaRPr lang="en-GB" dirty="0"/>
          </a:p>
          <a:p>
            <a:r>
              <a:rPr lang="en-GB" dirty="0"/>
              <a:t>Information:</a:t>
            </a:r>
          </a:p>
          <a:p>
            <a:endParaRPr lang="en-GB" dirty="0"/>
          </a:p>
          <a:p>
            <a:r>
              <a:rPr lang="en-GB" dirty="0"/>
              <a:t>This is a replica fragment of a clay tablet with cuneiform writing, one of the oldest writing systems, used in ancient Mesopotamia. Tablets like this recorded laws, stories, and myths.</a:t>
            </a:r>
          </a:p>
          <a:p>
            <a:endParaRPr lang="en-GB" dirty="0"/>
          </a:p>
          <a:p>
            <a:r>
              <a:rPr lang="en-GB" dirty="0"/>
              <a:t>This particular tablet contains part of the </a:t>
            </a:r>
            <a:r>
              <a:rPr lang="en-GB" i="1" dirty="0"/>
              <a:t>Epic of Gilgamesh</a:t>
            </a:r>
            <a:r>
              <a:rPr lang="en-GB" dirty="0"/>
              <a:t>, one of the earliest works of literature, written around 2100 BCE. It tells the story of Gilgamesh, the semi-divine king of </a:t>
            </a:r>
            <a:r>
              <a:rPr lang="en-GB" dirty="0" err="1"/>
              <a:t>Uruk</a:t>
            </a:r>
            <a:r>
              <a:rPr lang="en-GB" dirty="0"/>
              <a:t>, and his search for meaning, immortality, and companionship. Key moments include his friendship with Enkidu, their battles with creatures like Humbaba and the Bull of Heaven, Enkidu’s death, and Gilgamesh’s quest to find Utnapishtim, who was granted immortality after surviving a great flood.</a:t>
            </a:r>
          </a:p>
          <a:p>
            <a:endParaRPr lang="en-GB" dirty="0"/>
          </a:p>
          <a:p>
            <a:r>
              <a:rPr lang="en-GB" dirty="0"/>
              <a:t>Question:</a:t>
            </a:r>
          </a:p>
          <a:p>
            <a:r>
              <a:rPr lang="en-GB" dirty="0"/>
              <a:t>If you were to leave a message for future generations, what message would you leave and why?</a:t>
            </a:r>
          </a:p>
        </p:txBody>
      </p:sp>
      <p:sp>
        <p:nvSpPr>
          <p:cNvPr id="4" name="Slide Number Placeholder 3"/>
          <p:cNvSpPr>
            <a:spLocks noGrp="1"/>
          </p:cNvSpPr>
          <p:nvPr>
            <p:ph type="sldNum" sz="quarter" idx="5"/>
          </p:nvPr>
        </p:nvSpPr>
        <p:spPr/>
        <p:txBody>
          <a:bodyPr/>
          <a:lstStyle/>
          <a:p>
            <a:fld id="{13BECCDF-7DAD-43F2-AAC5-94B415DC198D}" type="slidenum">
              <a:rPr lang="en-GB" smtClean="0"/>
              <a:t>3</a:t>
            </a:fld>
            <a:endParaRPr lang="en-GB"/>
          </a:p>
        </p:txBody>
      </p:sp>
    </p:spTree>
    <p:extLst>
      <p:ext uri="{BB962C8B-B14F-4D97-AF65-F5344CB8AC3E}">
        <p14:creationId xmlns:p14="http://schemas.microsoft.com/office/powerpoint/2010/main" val="1269738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 </a:t>
            </a:r>
            <a:r>
              <a:rPr lang="en-GB" b="0" i="0" dirty="0">
                <a:solidFill>
                  <a:srgbClr val="000000"/>
                </a:solidFill>
                <a:effectLst/>
                <a:latin typeface="Open Sans" panose="020B0606030504020204" pitchFamily="34" charset="0"/>
              </a:rPr>
              <a:t>A mud deposit from the River Nile.</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sz="1800" dirty="0">
                <a:effectLst/>
                <a:latin typeface="Aptos" panose="020B0004020202020204" pitchFamily="34" charset="0"/>
                <a:ea typeface="Times New Roman" panose="02020603050405020304" pitchFamily="18" charset="0"/>
                <a:cs typeface="Aptos" panose="020B0004020202020204" pitchFamily="34" charset="0"/>
              </a:rPr>
              <a:t>Information:</a:t>
            </a:r>
          </a:p>
          <a:p>
            <a:endParaRPr lang="en-GB" sz="1800" dirty="0">
              <a:effectLst/>
              <a:latin typeface="Aptos" panose="020B0004020202020204" pitchFamily="34" charset="0"/>
              <a:ea typeface="Times New Roman" panose="02020603050405020304" pitchFamily="18" charset="0"/>
              <a:cs typeface="Aptos" panose="020B0004020202020204" pitchFamily="34" charset="0"/>
            </a:endParaRPr>
          </a:p>
          <a:p>
            <a:r>
              <a:rPr lang="en-GB" sz="1800" dirty="0">
                <a:effectLst/>
                <a:latin typeface="Aptos" panose="020B0004020202020204" pitchFamily="34" charset="0"/>
                <a:ea typeface="Times New Roman" panose="02020603050405020304" pitchFamily="18" charset="0"/>
                <a:cs typeface="Aptos" panose="020B0004020202020204" pitchFamily="34" charset="0"/>
              </a:rPr>
              <a:t>The Nile flooding refers to the annual inundation of the Nile River, primarily in Egypt and Sudan, which historically occurred between June and September. This natural phenomenon was a result of seasonal rains in the Ethiopian highlands, where the Blue Nile originates. The flooding brought nutrient-rich silt that fertilized the surrounding land, making it ideal for agriculture, particularly for growing crops like wheat and barley.</a:t>
            </a:r>
            <a:endParaRPr lang="en-GB" sz="1800" dirty="0">
              <a:effectLst/>
              <a:latin typeface="Aptos" panose="020B0004020202020204" pitchFamily="34" charset="0"/>
              <a:ea typeface="Aptos" panose="020B0004020202020204" pitchFamily="34" charset="0"/>
              <a:cs typeface="Aptos" panose="020B0004020202020204" pitchFamily="34" charset="0"/>
            </a:endParaRPr>
          </a:p>
          <a:p>
            <a:r>
              <a:rPr lang="en-GB" sz="1800" dirty="0">
                <a:effectLst/>
                <a:latin typeface="Aptos" panose="020B0004020202020204" pitchFamily="34" charset="0"/>
                <a:ea typeface="Times New Roman" panose="02020603050405020304" pitchFamily="18" charset="0"/>
                <a:cs typeface="Aptos" panose="020B0004020202020204" pitchFamily="34" charset="0"/>
              </a:rPr>
              <a:t> </a:t>
            </a:r>
            <a:endParaRPr lang="en-GB" sz="1800" dirty="0">
              <a:effectLst/>
              <a:latin typeface="Aptos" panose="020B0004020202020204" pitchFamily="34" charset="0"/>
              <a:ea typeface="Aptos" panose="020B0004020202020204" pitchFamily="34" charset="0"/>
              <a:cs typeface="Aptos" panose="020B0004020202020204" pitchFamily="34" charset="0"/>
            </a:endParaRPr>
          </a:p>
          <a:p>
            <a:r>
              <a:rPr lang="en-GB" sz="1800" dirty="0">
                <a:effectLst/>
                <a:latin typeface="Aptos" panose="020B0004020202020204" pitchFamily="34" charset="0"/>
                <a:ea typeface="Times New Roman" panose="02020603050405020304" pitchFamily="18" charset="0"/>
                <a:cs typeface="Aptos" panose="020B0004020202020204" pitchFamily="34" charset="0"/>
              </a:rPr>
              <a:t>The ancient Egyptians relied heavily on the annual floods for their agricultural activities and societal sustenance. They developed a calendar based on this cyclical event, allowing them to plan planting and harvesting. The flooding was a crucial factor in the civilization's success, stability, and growth.</a:t>
            </a:r>
            <a:endParaRPr lang="en-GB" sz="1800" dirty="0">
              <a:effectLst/>
              <a:latin typeface="Aptos" panose="020B0004020202020204" pitchFamily="34" charset="0"/>
              <a:ea typeface="Aptos" panose="020B0004020202020204" pitchFamily="34"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Question: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Can you think of an example of communities that still depend on seasonal flooding?</a:t>
            </a:r>
          </a:p>
          <a:p>
            <a:endParaRPr lang="en-GB" dirty="0"/>
          </a:p>
        </p:txBody>
      </p:sp>
      <p:sp>
        <p:nvSpPr>
          <p:cNvPr id="4" name="Slide Number Placeholder 3"/>
          <p:cNvSpPr>
            <a:spLocks noGrp="1"/>
          </p:cNvSpPr>
          <p:nvPr>
            <p:ph type="sldNum" sz="quarter" idx="5"/>
          </p:nvPr>
        </p:nvSpPr>
        <p:spPr/>
        <p:txBody>
          <a:bodyPr/>
          <a:lstStyle/>
          <a:p>
            <a:fld id="{13BECCDF-7DAD-43F2-AAC5-94B415DC198D}" type="slidenum">
              <a:rPr lang="en-GB" smtClean="0"/>
              <a:t>4</a:t>
            </a:fld>
            <a:endParaRPr lang="en-GB"/>
          </a:p>
        </p:txBody>
      </p:sp>
    </p:spTree>
    <p:extLst>
      <p:ext uri="{BB962C8B-B14F-4D97-AF65-F5344CB8AC3E}">
        <p14:creationId xmlns:p14="http://schemas.microsoft.com/office/powerpoint/2010/main" val="1983222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4E5753"/>
                </a:solidFill>
                <a:effectLst/>
                <a:latin typeface="InterRegular"/>
              </a:rPr>
              <a:t>Image: Sarcophagus on display at</a:t>
            </a:r>
            <a:r>
              <a:rPr lang="en-GB" dirty="0"/>
              <a:t> Perth Museum. </a:t>
            </a:r>
          </a:p>
          <a:p>
            <a:endParaRPr lang="en-GB" b="0" i="0" dirty="0">
              <a:solidFill>
                <a:srgbClr val="4E5753"/>
              </a:solidFill>
              <a:effectLst/>
              <a:latin typeface="InterRegular"/>
            </a:endParaRPr>
          </a:p>
          <a:p>
            <a:r>
              <a:rPr lang="en-GB" b="0" i="0" dirty="0">
                <a:solidFill>
                  <a:srgbClr val="4E5753"/>
                </a:solidFill>
                <a:effectLst/>
                <a:latin typeface="InterRegular"/>
              </a:rPr>
              <a:t>Information: </a:t>
            </a:r>
          </a:p>
          <a:p>
            <a:endParaRPr lang="en-GB" b="0" i="0" dirty="0">
              <a:solidFill>
                <a:srgbClr val="4E5753"/>
              </a:solidFill>
              <a:effectLst/>
              <a:latin typeface="InterRegular"/>
            </a:endParaRPr>
          </a:p>
          <a:p>
            <a:r>
              <a:rPr lang="en-GB" dirty="0"/>
              <a:t>This is the sarcophagus of Ta-Kr-Hb, likely from </a:t>
            </a:r>
            <a:r>
              <a:rPr lang="en-GB" dirty="0" err="1"/>
              <a:t>Akhmim</a:t>
            </a:r>
            <a:r>
              <a:rPr lang="en-GB" dirty="0"/>
              <a:t>, Upper Egypt. The coffin experienced flooding (likely from the Nile) and grave-robbing in ancient times, so it’s uncertain if the body inside is truly Ta-Kr-Hb, as named on the coffin lid. In such cases, priests often rewrapped bodies and placed them in any available coffin to restore order.</a:t>
            </a:r>
          </a:p>
          <a:p>
            <a:r>
              <a:rPr lang="en-GB" dirty="0"/>
              <a:t>In the 1890s, a Scottish businessman from </a:t>
            </a:r>
            <a:r>
              <a:rPr lang="en-GB" dirty="0" err="1"/>
              <a:t>Alloa</a:t>
            </a:r>
            <a:r>
              <a:rPr lang="en-GB" dirty="0"/>
              <a:t> acquired the coffin and remains in Cairo and donated them to his hometown. When the local museum closed in 1936, the sarcophagus and body were transferred to the former Perth Museum &amp; Art Gallery. When</a:t>
            </a:r>
            <a:r>
              <a:rPr lang="en-GB" b="0" i="0" dirty="0">
                <a:solidFill>
                  <a:srgbClr val="4E5753"/>
                </a:solidFill>
                <a:effectLst/>
                <a:latin typeface="InterRegular"/>
              </a:rPr>
              <a:t> you come to the exhibition you will view a facial reconstruction video of </a:t>
            </a:r>
            <a:r>
              <a:rPr lang="en-GB" b="0" i="0" dirty="0" err="1">
                <a:solidFill>
                  <a:srgbClr val="4E5753"/>
                </a:solidFill>
                <a:effectLst/>
                <a:latin typeface="InterRegular"/>
              </a:rPr>
              <a:t>TaKrHb</a:t>
            </a:r>
            <a:r>
              <a:rPr lang="en-GB" b="0" i="0" dirty="0">
                <a:solidFill>
                  <a:srgbClr val="4E5753"/>
                </a:solidFill>
                <a:effectLst/>
                <a:latin typeface="InterRegular"/>
              </a:rPr>
              <a:t>. </a:t>
            </a:r>
            <a:endParaRPr lang="en-GB" dirty="0"/>
          </a:p>
          <a:p>
            <a:endParaRPr lang="en-GB" b="0" i="0" dirty="0">
              <a:solidFill>
                <a:srgbClr val="4E5753"/>
              </a:solidFill>
              <a:effectLst/>
              <a:latin typeface="InterRegular"/>
            </a:endParaRPr>
          </a:p>
          <a:p>
            <a:r>
              <a:rPr lang="en-GB" b="0" i="0" dirty="0">
                <a:solidFill>
                  <a:srgbClr val="4E5753"/>
                </a:solidFill>
                <a:effectLst/>
                <a:latin typeface="InterRegular"/>
              </a:rPr>
              <a:t>Question:</a:t>
            </a:r>
          </a:p>
          <a:p>
            <a:r>
              <a:rPr lang="en-GB" b="0" i="0" dirty="0">
                <a:solidFill>
                  <a:srgbClr val="4E5753"/>
                </a:solidFill>
                <a:effectLst/>
                <a:latin typeface="InterRegular"/>
              </a:rPr>
              <a:t>How do you feel about the idea of having your coffin or skeleton exhibited in a museum?</a:t>
            </a:r>
          </a:p>
        </p:txBody>
      </p:sp>
      <p:sp>
        <p:nvSpPr>
          <p:cNvPr id="4" name="Slide Number Placeholder 3"/>
          <p:cNvSpPr>
            <a:spLocks noGrp="1"/>
          </p:cNvSpPr>
          <p:nvPr>
            <p:ph type="sldNum" sz="quarter" idx="5"/>
          </p:nvPr>
        </p:nvSpPr>
        <p:spPr/>
        <p:txBody>
          <a:bodyPr/>
          <a:lstStyle/>
          <a:p>
            <a:fld id="{13BECCDF-7DAD-43F2-AAC5-94B415DC198D}" type="slidenum">
              <a:rPr lang="en-GB" smtClean="0"/>
              <a:t>5</a:t>
            </a:fld>
            <a:endParaRPr lang="en-GB"/>
          </a:p>
        </p:txBody>
      </p:sp>
    </p:spTree>
    <p:extLst>
      <p:ext uri="{BB962C8B-B14F-4D97-AF65-F5344CB8AC3E}">
        <p14:creationId xmlns:p14="http://schemas.microsoft.com/office/powerpoint/2010/main" val="3709617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 Marshall Place , Perth 1993.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ptos" panose="020B0004020202020204" pitchFamily="34" charset="0"/>
                <a:ea typeface="Times New Roman" panose="02020603050405020304" pitchFamily="18" charset="0"/>
                <a:cs typeface="Aptos" panose="020B0004020202020204" pitchFamily="34" charset="0"/>
              </a:rPr>
              <a:t>During the 1993 floods in Perth, Scotland, emergency services played a crucial role in assisting residents affected by rising waters. Firefighters were deployed to conduct rescues, using boats to reach individuals stranded in their homes. Police helped with evacuation efforts, ensuring safety and directing traffic away from flooded areas. Local councils coordinated response efforts, providing shelters for displaced residents and managing relief services. Additionally, volunteers joined the effort, offering support and assistance to those in need. This collective response highlighted the community's resilience and the vital role of emergency services in times of crisis.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Aptos" panose="020B0004020202020204" pitchFamily="34" charset="0"/>
              <a:ea typeface="Times New Roman" panose="02020603050405020304" pitchFamily="18"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ptos" panose="020B0004020202020204" pitchFamily="34" charset="0"/>
                <a:ea typeface="Times New Roman" panose="02020603050405020304" pitchFamily="18" charset="0"/>
                <a:cs typeface="Aptos" panose="020B0004020202020204" pitchFamily="34" charset="0"/>
              </a:rPr>
              <a:t>Question: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ptos" panose="020B0004020202020204" pitchFamily="34" charset="0"/>
                <a:ea typeface="Times New Roman" panose="02020603050405020304" pitchFamily="18" charset="0"/>
                <a:cs typeface="Aptos" panose="020B0004020202020204" pitchFamily="34" charset="0"/>
              </a:rPr>
              <a:t>What are the most precious items in your home you would not want to be damaged by a flood and why?  Do any of your family or friends remember witnessing a flood and what can they remember? </a:t>
            </a:r>
            <a:br>
              <a:rPr lang="en-GB" sz="1800" dirty="0">
                <a:effectLst/>
                <a:latin typeface="Aptos" panose="020B0004020202020204" pitchFamily="34" charset="0"/>
                <a:ea typeface="Times New Roman" panose="02020603050405020304" pitchFamily="18" charset="0"/>
                <a:cs typeface="Aptos" panose="020B0004020202020204" pitchFamily="34" charset="0"/>
              </a:rPr>
            </a:b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4E5753"/>
              </a:solidFill>
              <a:effectLst/>
              <a:latin typeface="InterRegular"/>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4E5753"/>
              </a:solidFill>
              <a:effectLst/>
              <a:latin typeface="InterRegular"/>
            </a:endParaRPr>
          </a:p>
          <a:p>
            <a:endParaRPr lang="en-GB" dirty="0"/>
          </a:p>
        </p:txBody>
      </p:sp>
      <p:sp>
        <p:nvSpPr>
          <p:cNvPr id="4" name="Slide Number Placeholder 3"/>
          <p:cNvSpPr>
            <a:spLocks noGrp="1"/>
          </p:cNvSpPr>
          <p:nvPr>
            <p:ph type="sldNum" sz="quarter" idx="5"/>
          </p:nvPr>
        </p:nvSpPr>
        <p:spPr/>
        <p:txBody>
          <a:bodyPr/>
          <a:lstStyle/>
          <a:p>
            <a:fld id="{13BECCDF-7DAD-43F2-AAC5-94B415DC198D}" type="slidenum">
              <a:rPr lang="en-GB" smtClean="0"/>
              <a:t>6</a:t>
            </a:fld>
            <a:endParaRPr lang="en-GB"/>
          </a:p>
        </p:txBody>
      </p:sp>
    </p:spTree>
    <p:extLst>
      <p:ext uri="{BB962C8B-B14F-4D97-AF65-F5344CB8AC3E}">
        <p14:creationId xmlns:p14="http://schemas.microsoft.com/office/powerpoint/2010/main" val="2048832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dirty="0"/>
              <a:t>Image : </a:t>
            </a:r>
            <a:r>
              <a:rPr lang="fr-FR" b="0" i="0" dirty="0">
                <a:solidFill>
                  <a:srgbClr val="222222"/>
                </a:solidFill>
                <a:effectLst/>
                <a:latin typeface="apercu"/>
              </a:rPr>
              <a:t>Michelle de </a:t>
            </a:r>
            <a:r>
              <a:rPr lang="fr-FR" b="0" i="0" dirty="0" err="1">
                <a:solidFill>
                  <a:srgbClr val="222222"/>
                </a:solidFill>
                <a:effectLst/>
                <a:latin typeface="apercu"/>
              </a:rPr>
              <a:t>Bruin</a:t>
            </a:r>
            <a:r>
              <a:rPr lang="fr-FR" b="0" i="0" dirty="0">
                <a:solidFill>
                  <a:srgbClr val="909090"/>
                </a:solidFill>
                <a:effectLst/>
                <a:latin typeface="apercu"/>
              </a:rPr>
              <a:t> 1967 ‘</a:t>
            </a:r>
            <a:r>
              <a:rPr lang="en-GB" dirty="0"/>
              <a:t>Beaver’ sculpted of Limestone.  </a:t>
            </a:r>
            <a:endParaRPr lang="en-GB" b="0" i="0" dirty="0">
              <a:solidFill>
                <a:srgbClr val="4E5753"/>
              </a:solidFill>
              <a:effectLst/>
              <a:latin typeface="InterRegular"/>
            </a:endParaRPr>
          </a:p>
          <a:p>
            <a:endParaRPr lang="en-GB" dirty="0"/>
          </a:p>
          <a:p>
            <a:r>
              <a:rPr lang="en-GB" dirty="0"/>
              <a:t>Information:</a:t>
            </a:r>
          </a:p>
          <a:p>
            <a:r>
              <a:rPr lang="en-GB" sz="1800" dirty="0">
                <a:effectLst/>
                <a:latin typeface="Aptos" panose="020B0004020202020204" pitchFamily="34" charset="0"/>
                <a:ea typeface="Times New Roman" panose="02020603050405020304" pitchFamily="18" charset="0"/>
                <a:cs typeface="Aptos" panose="020B0004020202020204" pitchFamily="34" charset="0"/>
              </a:rPr>
              <a:t>Beavers have returned to Scotland after 400 years after nearly being hunted to extinction in the 1700’s for their fur, and since 2019 are a protected species. Beavers are semi-aquatic mammals known for their distinctive flat tails and webbed feet. They build dams primarily to create ponds, which provide them with a safe habitat from predators and a steady food supply. In rural areas like Perthshire, beavers play a crucial role in ecosystem management. Their dams help regulate water flow, improve water quality, and create wetlands that support biodiversity. These wetlands also help mitigate flood risks by absorbing excess water. Additionally, beaver activity can enhance the landscape by promoting growth of riparian vegetation, benefiting other wildlife and contributing to overall environmental health. </a:t>
            </a:r>
            <a:br>
              <a:rPr lang="en-GB" sz="1800" dirty="0">
                <a:effectLst/>
                <a:latin typeface="Aptos" panose="020B0004020202020204" pitchFamily="34" charset="0"/>
                <a:ea typeface="Times New Roman" panose="02020603050405020304" pitchFamily="18" charset="0"/>
                <a:cs typeface="Aptos" panose="020B0004020202020204" pitchFamily="34" charset="0"/>
              </a:rPr>
            </a:br>
            <a:endParaRPr lang="en-GB" dirty="0"/>
          </a:p>
          <a:p>
            <a:r>
              <a:rPr lang="en-GB" dirty="0"/>
              <a:t>Question :</a:t>
            </a:r>
          </a:p>
          <a:p>
            <a:r>
              <a:rPr lang="en-GB" dirty="0"/>
              <a:t>If the Beavers had a moto for their dam building efforts during the flood season, what do you think it would be and why?</a:t>
            </a:r>
          </a:p>
        </p:txBody>
      </p:sp>
      <p:sp>
        <p:nvSpPr>
          <p:cNvPr id="4" name="Slide Number Placeholder 3"/>
          <p:cNvSpPr>
            <a:spLocks noGrp="1"/>
          </p:cNvSpPr>
          <p:nvPr>
            <p:ph type="sldNum" sz="quarter" idx="5"/>
          </p:nvPr>
        </p:nvSpPr>
        <p:spPr/>
        <p:txBody>
          <a:bodyPr/>
          <a:lstStyle/>
          <a:p>
            <a:fld id="{13BECCDF-7DAD-43F2-AAC5-94B415DC198D}" type="slidenum">
              <a:rPr lang="en-GB" smtClean="0"/>
              <a:t>7</a:t>
            </a:fld>
            <a:endParaRPr lang="en-GB"/>
          </a:p>
        </p:txBody>
      </p:sp>
    </p:spTree>
    <p:extLst>
      <p:ext uri="{BB962C8B-B14F-4D97-AF65-F5344CB8AC3E}">
        <p14:creationId xmlns:p14="http://schemas.microsoft.com/office/powerpoint/2010/main" val="224326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 Sam </a:t>
            </a:r>
            <a:r>
              <a:rPr lang="en-GB" dirty="0" err="1"/>
              <a:t>Hayles</a:t>
            </a:r>
            <a:r>
              <a:rPr lang="en-GB" dirty="0"/>
              <a:t> – View of Aberfeldy 2023. </a:t>
            </a:r>
            <a:endParaRPr lang="en-GB" b="0" i="0" dirty="0">
              <a:solidFill>
                <a:srgbClr val="4E5753"/>
              </a:solidFill>
              <a:effectLst/>
              <a:latin typeface="InterRegular"/>
            </a:endParaRPr>
          </a:p>
          <a:p>
            <a:endParaRPr lang="en-GB" dirty="0"/>
          </a:p>
          <a:p>
            <a:r>
              <a:rPr lang="en-GB" dirty="0"/>
              <a:t>Information:</a:t>
            </a:r>
          </a:p>
          <a:p>
            <a:r>
              <a:rPr lang="en-GB" sz="1800" dirty="0">
                <a:effectLst/>
                <a:latin typeface="Aptos" panose="020B0004020202020204" pitchFamily="34" charset="0"/>
                <a:ea typeface="Times New Roman" panose="02020603050405020304" pitchFamily="18" charset="0"/>
                <a:cs typeface="Aptos" panose="020B0004020202020204" pitchFamily="34" charset="0"/>
              </a:rPr>
              <a:t>The flooding in rural Perthshire in 2023 brought several disadvantages, including damage to homes and infrastructure, which displaced residents and disrupted local services. Agriculture was notably affected, with fields inundated, leading to lost crops and financial strain on farmers. Additionally, the flooding posed risks to livestock, resulting in animal health issues and losses. The environment experienced erosion and habitat destruction, impacting local biodiversity. </a:t>
            </a:r>
          </a:p>
          <a:p>
            <a:endParaRPr lang="en-GB" sz="1800" dirty="0">
              <a:effectLst/>
              <a:latin typeface="Aptos" panose="020B0004020202020204" pitchFamily="34" charset="0"/>
              <a:ea typeface="Times New Roman" panose="02020603050405020304" pitchFamily="18" charset="0"/>
              <a:cs typeface="Aptos" panose="020B0004020202020204" pitchFamily="34" charset="0"/>
            </a:endParaRPr>
          </a:p>
          <a:p>
            <a:r>
              <a:rPr lang="en-GB" sz="1800" dirty="0">
                <a:effectLst/>
                <a:latin typeface="Aptos" panose="020B0004020202020204" pitchFamily="34" charset="0"/>
              </a:rPr>
              <a:t>Question:</a:t>
            </a:r>
          </a:p>
          <a:p>
            <a:r>
              <a:rPr lang="en-GB" sz="1800" dirty="0">
                <a:effectLst/>
                <a:latin typeface="Aptos" panose="020B0004020202020204" pitchFamily="34" charset="0"/>
              </a:rPr>
              <a:t>When you look at this image, what does it make you think of, and feel?</a:t>
            </a:r>
          </a:p>
          <a:p>
            <a:endParaRPr lang="en-GB" dirty="0"/>
          </a:p>
        </p:txBody>
      </p:sp>
      <p:sp>
        <p:nvSpPr>
          <p:cNvPr id="4" name="Slide Number Placeholder 3"/>
          <p:cNvSpPr>
            <a:spLocks noGrp="1"/>
          </p:cNvSpPr>
          <p:nvPr>
            <p:ph type="sldNum" sz="quarter" idx="5"/>
          </p:nvPr>
        </p:nvSpPr>
        <p:spPr/>
        <p:txBody>
          <a:bodyPr/>
          <a:lstStyle/>
          <a:p>
            <a:fld id="{13BECCDF-7DAD-43F2-AAC5-94B415DC198D}" type="slidenum">
              <a:rPr lang="en-GB" smtClean="0"/>
              <a:t>8</a:t>
            </a:fld>
            <a:endParaRPr lang="en-GB"/>
          </a:p>
        </p:txBody>
      </p:sp>
    </p:spTree>
    <p:extLst>
      <p:ext uri="{BB962C8B-B14F-4D97-AF65-F5344CB8AC3E}">
        <p14:creationId xmlns:p14="http://schemas.microsoft.com/office/powerpoint/2010/main" val="37641288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 A variety of images from the collection at Perth Art Gallery.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4E5753"/>
              </a:solidFill>
              <a:effectLst/>
              <a:latin typeface="InterRegular"/>
            </a:endParaRPr>
          </a:p>
          <a:p>
            <a:r>
              <a:rPr lang="en-GB" dirty="0"/>
              <a:t>Information:</a:t>
            </a:r>
          </a:p>
          <a:p>
            <a:r>
              <a:rPr lang="en-GB" sz="1800" dirty="0">
                <a:effectLst/>
                <a:latin typeface="Aptos" panose="020B0004020202020204" pitchFamily="34" charset="0"/>
                <a:ea typeface="Times New Roman" panose="02020603050405020304" pitchFamily="18" charset="0"/>
                <a:cs typeface="Aptos" panose="020B0004020202020204" pitchFamily="34" charset="0"/>
              </a:rPr>
              <a:t>Over the last hundred years, floods in Perthshire have significantly impacted local communities in various ways. Economically, recurrent flooding has led to damage to homes, businesses, and agricultural land, resulting in financial losses and decreased productivity. </a:t>
            </a:r>
          </a:p>
          <a:p>
            <a:br>
              <a:rPr lang="en-GB" sz="1800" dirty="0">
                <a:effectLst/>
                <a:latin typeface="Aptos" panose="020B0004020202020204" pitchFamily="34" charset="0"/>
                <a:ea typeface="Times New Roman" panose="02020603050405020304" pitchFamily="18" charset="0"/>
                <a:cs typeface="Aptos" panose="020B0004020202020204" pitchFamily="34" charset="0"/>
              </a:rPr>
            </a:br>
            <a:r>
              <a:rPr lang="en-GB" sz="1800" dirty="0">
                <a:effectLst/>
                <a:latin typeface="Aptos" panose="020B0004020202020204" pitchFamily="34" charset="0"/>
                <a:ea typeface="Times New Roman" panose="02020603050405020304" pitchFamily="18" charset="0"/>
                <a:cs typeface="Aptos" panose="020B0004020202020204" pitchFamily="34" charset="0"/>
              </a:rPr>
              <a:t>Socially, communities have experienced disruptions, with some residents forced to relocate temporarily or permanently, leading to changes in local demographics and community ties. Infrastructure, including roads and bridges, has often been damaged, hindering transportation and access to services.</a:t>
            </a:r>
            <a:br>
              <a:rPr lang="en-GB" sz="1800" dirty="0">
                <a:effectLst/>
                <a:latin typeface="Aptos" panose="020B0004020202020204" pitchFamily="34" charset="0"/>
                <a:ea typeface="Times New Roman" panose="02020603050405020304" pitchFamily="18" charset="0"/>
                <a:cs typeface="Aptos" panose="020B0004020202020204" pitchFamily="34" charset="0"/>
              </a:rPr>
            </a:br>
            <a:r>
              <a:rPr lang="en-GB" sz="1800" dirty="0">
                <a:effectLst/>
                <a:latin typeface="Aptos" panose="020B0004020202020204" pitchFamily="34" charset="0"/>
                <a:ea typeface="Times New Roman" panose="02020603050405020304" pitchFamily="18" charset="0"/>
                <a:cs typeface="Aptos" panose="020B0004020202020204" pitchFamily="34" charset="0"/>
              </a:rPr>
              <a:t>Environmentally, flooding has affected ecosystems, causing soil erosion and altering habitats. In response, local governments have increasingly invested in flood management systems and preventive measures, reflecting an ongoing adaptation to the challenges posed by flooding events. Overall, these floods have shaped the resilience and preparedness of communities in Perthshire over the century.</a:t>
            </a:r>
            <a:r>
              <a:rPr lang="en-GB" sz="1200" dirty="0">
                <a:effectLst/>
                <a:latin typeface="Aptos" panose="020B0004020202020204" pitchFamily="34" charset="0"/>
                <a:ea typeface="Times New Roman" panose="02020603050405020304" pitchFamily="18" charset="0"/>
                <a:cs typeface="Aptos" panose="020B0004020202020204" pitchFamily="34" charset="0"/>
              </a:rPr>
              <a:t> Additionally, increased mental health issues may arise from the trauma and stress of flooding events.</a:t>
            </a:r>
            <a:endParaRPr lang="en-GB" dirty="0"/>
          </a:p>
          <a:p>
            <a:endParaRPr lang="en-GB" dirty="0"/>
          </a:p>
          <a:p>
            <a:r>
              <a:rPr lang="en-GB" dirty="0"/>
              <a:t>Question:</a:t>
            </a:r>
          </a:p>
          <a:p>
            <a:r>
              <a:rPr lang="en-GB" dirty="0"/>
              <a:t>During crisis, communities do their very best to support one another. Have a think how you would use your own skills to help people who have had to leave their home after it has been flooded. Would you cook meals for others, donate clothing and toys, help look after people's pets, organise activities to build moral?  </a:t>
            </a:r>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13BECCDF-7DAD-43F2-AAC5-94B415DC198D}" type="slidenum">
              <a:rPr lang="en-GB" smtClean="0"/>
              <a:t>9</a:t>
            </a:fld>
            <a:endParaRPr lang="en-GB"/>
          </a:p>
        </p:txBody>
      </p:sp>
    </p:spTree>
    <p:extLst>
      <p:ext uri="{BB962C8B-B14F-4D97-AF65-F5344CB8AC3E}">
        <p14:creationId xmlns:p14="http://schemas.microsoft.com/office/powerpoint/2010/main" val="3134683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3F22724-671D-4D30-9A33-C2D12FDEB880}" type="datetimeFigureOut">
              <a:rPr lang="en-GB" smtClean="0"/>
              <a:t>18/12/2024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BEE6BF-4CE0-43DA-90CA-D4C428ADD2CA}" type="slidenum">
              <a:rPr lang="en-GB" smtClean="0"/>
              <a:t>‹#›</a:t>
            </a:fld>
            <a:endParaRPr lang="en-GB"/>
          </a:p>
        </p:txBody>
      </p:sp>
    </p:spTree>
    <p:extLst>
      <p:ext uri="{BB962C8B-B14F-4D97-AF65-F5344CB8AC3E}">
        <p14:creationId xmlns:p14="http://schemas.microsoft.com/office/powerpoint/2010/main" val="948960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F22724-671D-4D30-9A33-C2D12FDEB880}" type="datetimeFigureOut">
              <a:rPr lang="en-GB" smtClean="0"/>
              <a:t>18/12/2024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BEE6BF-4CE0-43DA-90CA-D4C428ADD2CA}" type="slidenum">
              <a:rPr lang="en-GB" smtClean="0"/>
              <a:t>‹#›</a:t>
            </a:fld>
            <a:endParaRPr lang="en-GB"/>
          </a:p>
        </p:txBody>
      </p:sp>
    </p:spTree>
    <p:extLst>
      <p:ext uri="{BB962C8B-B14F-4D97-AF65-F5344CB8AC3E}">
        <p14:creationId xmlns:p14="http://schemas.microsoft.com/office/powerpoint/2010/main" val="2199866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F22724-671D-4D30-9A33-C2D12FDEB880}" type="datetimeFigureOut">
              <a:rPr lang="en-GB" smtClean="0"/>
              <a:t>18/12/2024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BEE6BF-4CE0-43DA-90CA-D4C428ADD2CA}" type="slidenum">
              <a:rPr lang="en-GB" smtClean="0"/>
              <a:t>‹#›</a:t>
            </a:fld>
            <a:endParaRPr lang="en-GB"/>
          </a:p>
        </p:txBody>
      </p:sp>
    </p:spTree>
    <p:extLst>
      <p:ext uri="{BB962C8B-B14F-4D97-AF65-F5344CB8AC3E}">
        <p14:creationId xmlns:p14="http://schemas.microsoft.com/office/powerpoint/2010/main" val="364210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F22724-671D-4D30-9A33-C2D12FDEB880}" type="datetimeFigureOut">
              <a:rPr lang="en-GB" smtClean="0"/>
              <a:t>18/12/2024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BEE6BF-4CE0-43DA-90CA-D4C428ADD2CA}" type="slidenum">
              <a:rPr lang="en-GB" smtClean="0"/>
              <a:t>‹#›</a:t>
            </a:fld>
            <a:endParaRPr lang="en-GB"/>
          </a:p>
        </p:txBody>
      </p:sp>
    </p:spTree>
    <p:extLst>
      <p:ext uri="{BB962C8B-B14F-4D97-AF65-F5344CB8AC3E}">
        <p14:creationId xmlns:p14="http://schemas.microsoft.com/office/powerpoint/2010/main" val="2541819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shade val="82000"/>
                  </a:schemeClr>
                </a:solidFill>
              </a:defRPr>
            </a:lvl1pPr>
            <a:lvl2pPr marL="457200" indent="0">
              <a:buNone/>
              <a:defRPr sz="2000">
                <a:solidFill>
                  <a:schemeClr val="tx1">
                    <a:shade val="82000"/>
                  </a:schemeClr>
                </a:solidFill>
              </a:defRPr>
            </a:lvl2pPr>
            <a:lvl3pPr marL="914400" indent="0">
              <a:buNone/>
              <a:defRPr sz="1800">
                <a:solidFill>
                  <a:schemeClr val="tx1">
                    <a:shade val="82000"/>
                  </a:schemeClr>
                </a:solidFill>
              </a:defRPr>
            </a:lvl3pPr>
            <a:lvl4pPr marL="1371600" indent="0">
              <a:buNone/>
              <a:defRPr sz="1600">
                <a:solidFill>
                  <a:schemeClr val="tx1">
                    <a:shade val="82000"/>
                  </a:schemeClr>
                </a:solidFill>
              </a:defRPr>
            </a:lvl4pPr>
            <a:lvl5pPr marL="1828800" indent="0">
              <a:buNone/>
              <a:defRPr sz="1600">
                <a:solidFill>
                  <a:schemeClr val="tx1">
                    <a:shade val="82000"/>
                  </a:schemeClr>
                </a:solidFill>
              </a:defRPr>
            </a:lvl5pPr>
            <a:lvl6pPr marL="2286000" indent="0">
              <a:buNone/>
              <a:defRPr sz="1600">
                <a:solidFill>
                  <a:schemeClr val="tx1">
                    <a:shade val="82000"/>
                  </a:schemeClr>
                </a:solidFill>
              </a:defRPr>
            </a:lvl6pPr>
            <a:lvl7pPr marL="2743200" indent="0">
              <a:buNone/>
              <a:defRPr sz="1600">
                <a:solidFill>
                  <a:schemeClr val="tx1">
                    <a:shade val="82000"/>
                  </a:schemeClr>
                </a:solidFill>
              </a:defRPr>
            </a:lvl7pPr>
            <a:lvl8pPr marL="3200400" indent="0">
              <a:buNone/>
              <a:defRPr sz="1600">
                <a:solidFill>
                  <a:schemeClr val="tx1">
                    <a:shade val="82000"/>
                  </a:schemeClr>
                </a:solidFill>
              </a:defRPr>
            </a:lvl8pPr>
            <a:lvl9pPr marL="3657600" indent="0">
              <a:buNone/>
              <a:defRPr sz="1600">
                <a:solidFill>
                  <a:schemeClr val="tx1">
                    <a:shade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F22724-671D-4D30-9A33-C2D12FDEB880}" type="datetimeFigureOut">
              <a:rPr lang="en-GB" smtClean="0"/>
              <a:t>18/12/2024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BEE6BF-4CE0-43DA-90CA-D4C428ADD2CA}" type="slidenum">
              <a:rPr lang="en-GB" smtClean="0"/>
              <a:t>‹#›</a:t>
            </a:fld>
            <a:endParaRPr lang="en-GB"/>
          </a:p>
        </p:txBody>
      </p:sp>
    </p:spTree>
    <p:extLst>
      <p:ext uri="{BB962C8B-B14F-4D97-AF65-F5344CB8AC3E}">
        <p14:creationId xmlns:p14="http://schemas.microsoft.com/office/powerpoint/2010/main" val="1155172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3F22724-671D-4D30-9A33-C2D12FDEB880}" type="datetimeFigureOut">
              <a:rPr lang="en-GB" smtClean="0"/>
              <a:t>18/12/2024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BEE6BF-4CE0-43DA-90CA-D4C428ADD2CA}" type="slidenum">
              <a:rPr lang="en-GB" smtClean="0"/>
              <a:t>‹#›</a:t>
            </a:fld>
            <a:endParaRPr lang="en-GB"/>
          </a:p>
        </p:txBody>
      </p:sp>
    </p:spTree>
    <p:extLst>
      <p:ext uri="{BB962C8B-B14F-4D97-AF65-F5344CB8AC3E}">
        <p14:creationId xmlns:p14="http://schemas.microsoft.com/office/powerpoint/2010/main" val="535877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3F22724-671D-4D30-9A33-C2D12FDEB880}" type="datetimeFigureOut">
              <a:rPr lang="en-GB" smtClean="0"/>
              <a:t>18/12/2024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3BEE6BF-4CE0-43DA-90CA-D4C428ADD2CA}" type="slidenum">
              <a:rPr lang="en-GB" smtClean="0"/>
              <a:t>‹#›</a:t>
            </a:fld>
            <a:endParaRPr lang="en-GB"/>
          </a:p>
        </p:txBody>
      </p:sp>
    </p:spTree>
    <p:extLst>
      <p:ext uri="{BB962C8B-B14F-4D97-AF65-F5344CB8AC3E}">
        <p14:creationId xmlns:p14="http://schemas.microsoft.com/office/powerpoint/2010/main" val="2806991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3F22724-671D-4D30-9A33-C2D12FDEB880}" type="datetimeFigureOut">
              <a:rPr lang="en-GB" smtClean="0"/>
              <a:t>18/12/2024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3BEE6BF-4CE0-43DA-90CA-D4C428ADD2CA}" type="slidenum">
              <a:rPr lang="en-GB" smtClean="0"/>
              <a:t>‹#›</a:t>
            </a:fld>
            <a:endParaRPr lang="en-GB"/>
          </a:p>
        </p:txBody>
      </p:sp>
    </p:spTree>
    <p:extLst>
      <p:ext uri="{BB962C8B-B14F-4D97-AF65-F5344CB8AC3E}">
        <p14:creationId xmlns:p14="http://schemas.microsoft.com/office/powerpoint/2010/main" val="1757000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F22724-671D-4D30-9A33-C2D12FDEB880}" type="datetimeFigureOut">
              <a:rPr lang="en-GB" smtClean="0"/>
              <a:t>18/12/2024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3BEE6BF-4CE0-43DA-90CA-D4C428ADD2CA}" type="slidenum">
              <a:rPr lang="en-GB" smtClean="0"/>
              <a:t>‹#›</a:t>
            </a:fld>
            <a:endParaRPr lang="en-GB"/>
          </a:p>
        </p:txBody>
      </p:sp>
    </p:spTree>
    <p:extLst>
      <p:ext uri="{BB962C8B-B14F-4D97-AF65-F5344CB8AC3E}">
        <p14:creationId xmlns:p14="http://schemas.microsoft.com/office/powerpoint/2010/main" val="396579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F22724-671D-4D30-9A33-C2D12FDEB880}" type="datetimeFigureOut">
              <a:rPr lang="en-GB" smtClean="0"/>
              <a:t>18/12/2024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BEE6BF-4CE0-43DA-90CA-D4C428ADD2CA}" type="slidenum">
              <a:rPr lang="en-GB" smtClean="0"/>
              <a:t>‹#›</a:t>
            </a:fld>
            <a:endParaRPr lang="en-GB"/>
          </a:p>
        </p:txBody>
      </p:sp>
    </p:spTree>
    <p:extLst>
      <p:ext uri="{BB962C8B-B14F-4D97-AF65-F5344CB8AC3E}">
        <p14:creationId xmlns:p14="http://schemas.microsoft.com/office/powerpoint/2010/main" val="1737482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F22724-671D-4D30-9A33-C2D12FDEB880}" type="datetimeFigureOut">
              <a:rPr lang="en-GB" smtClean="0"/>
              <a:t>18/12/2024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BEE6BF-4CE0-43DA-90CA-D4C428ADD2CA}" type="slidenum">
              <a:rPr lang="en-GB" smtClean="0"/>
              <a:t>‹#›</a:t>
            </a:fld>
            <a:endParaRPr lang="en-GB"/>
          </a:p>
        </p:txBody>
      </p:sp>
    </p:spTree>
    <p:extLst>
      <p:ext uri="{BB962C8B-B14F-4D97-AF65-F5344CB8AC3E}">
        <p14:creationId xmlns:p14="http://schemas.microsoft.com/office/powerpoint/2010/main" val="162203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hade val="82000"/>
                  </a:schemeClr>
                </a:solidFill>
              </a:defRPr>
            </a:lvl1pPr>
          </a:lstStyle>
          <a:p>
            <a:fld id="{33F22724-671D-4D30-9A33-C2D12FDEB880}" type="datetimeFigureOut">
              <a:rPr lang="en-GB" smtClean="0"/>
              <a:t>18/12/2024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hade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hade val="82000"/>
                  </a:schemeClr>
                </a:solidFill>
              </a:defRPr>
            </a:lvl1pPr>
          </a:lstStyle>
          <a:p>
            <a:fld id="{13BEE6BF-4CE0-43DA-90CA-D4C428ADD2CA}" type="slidenum">
              <a:rPr lang="en-GB" smtClean="0"/>
              <a:t>‹#›</a:t>
            </a:fld>
            <a:endParaRPr lang="en-GB"/>
          </a:p>
        </p:txBody>
      </p:sp>
    </p:spTree>
    <p:extLst>
      <p:ext uri="{BB962C8B-B14F-4D97-AF65-F5344CB8AC3E}">
        <p14:creationId xmlns:p14="http://schemas.microsoft.com/office/powerpoint/2010/main" val="424315395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lor Cover">
            <a:extLst>
              <a:ext uri="{FF2B5EF4-FFF2-40B4-BE49-F238E27FC236}">
                <a16:creationId xmlns:a16="http://schemas.microsoft.com/office/drawing/2014/main" id="{8B2B1708-8CE4-4A20-94F5-55118AE2C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olor">
            <a:extLst>
              <a:ext uri="{FF2B5EF4-FFF2-40B4-BE49-F238E27FC236}">
                <a16:creationId xmlns:a16="http://schemas.microsoft.com/office/drawing/2014/main" id="{8B4AF456-0671-432E-AD5B-FFAF8D6461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sign on a wall&#10;&#10;Description automatically generated">
            <a:extLst>
              <a:ext uri="{FF2B5EF4-FFF2-40B4-BE49-F238E27FC236}">
                <a16:creationId xmlns:a16="http://schemas.microsoft.com/office/drawing/2014/main" id="{3ED4D81D-76F3-D8EB-28F7-5F47D2E7EA53}"/>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25" r="-139" b="24460"/>
          <a:stretch/>
        </p:blipFill>
        <p:spPr>
          <a:xfrm>
            <a:off x="0" y="10"/>
            <a:ext cx="12188847" cy="6862754"/>
          </a:xfrm>
          <a:prstGeom prst="rect">
            <a:avLst/>
          </a:prstGeom>
          <a:effectLst>
            <a:glow rad="12700">
              <a:schemeClr val="accent1">
                <a:alpha val="94000"/>
              </a:schemeClr>
            </a:glow>
          </a:effectLst>
        </p:spPr>
      </p:pic>
      <p:grpSp>
        <p:nvGrpSpPr>
          <p:cNvPr id="22" name="Group 21">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33" name="Freeform: Shape 32">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4" name="Freeform: Shape 33">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6" name="Freeform: Shape 25">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7" name="Freeform: Shape 26">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8" name="Freeform: Shape 27">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9" name="Freeform: Shape 28">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pic>
        <p:nvPicPr>
          <p:cNvPr id="2" name="Picture 1" descr="White letters on a black background&#10;&#10;Description automatically generated">
            <a:extLst>
              <a:ext uri="{FF2B5EF4-FFF2-40B4-BE49-F238E27FC236}">
                <a16:creationId xmlns:a16="http://schemas.microsoft.com/office/drawing/2014/main" id="{DF731EE0-4971-2136-06E5-5777CF278B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60442" y="5701014"/>
            <a:ext cx="3053224" cy="1156976"/>
          </a:xfrm>
          <a:prstGeom prst="rect">
            <a:avLst/>
          </a:prstGeom>
        </p:spPr>
      </p:pic>
    </p:spTree>
    <p:extLst>
      <p:ext uri="{BB962C8B-B14F-4D97-AF65-F5344CB8AC3E}">
        <p14:creationId xmlns:p14="http://schemas.microsoft.com/office/powerpoint/2010/main" val="5336466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B84DF-BA3D-9193-E7B5-4F1EDBBD520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3EEC622F-AB73-46E5-EE3F-C7C091BD3978}"/>
              </a:ext>
            </a:extLst>
          </p:cNvPr>
          <p:cNvSpPr>
            <a:spLocks noGrp="1"/>
          </p:cNvSpPr>
          <p:nvPr>
            <p:ph idx="1"/>
          </p:nvPr>
        </p:nvSpPr>
        <p:spPr/>
        <p:txBody>
          <a:bodyPr/>
          <a:lstStyle/>
          <a:p>
            <a:endParaRPr lang="en-GB"/>
          </a:p>
        </p:txBody>
      </p:sp>
      <p:pic>
        <p:nvPicPr>
          <p:cNvPr id="4" name="Picture 2" descr="People walking on a wet road with people holding umbrellas&#10;&#10;Description automatically generated">
            <a:extLst>
              <a:ext uri="{FF2B5EF4-FFF2-40B4-BE49-F238E27FC236}">
                <a16:creationId xmlns:a16="http://schemas.microsoft.com/office/drawing/2014/main" id="{6E3F2917-69BC-AA1E-DEBF-50B29A6FCC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682" b="6048"/>
          <a:stretch/>
        </p:blipFill>
        <p:spPr bwMode="auto">
          <a:xfrm>
            <a:off x="-3047" y="10"/>
            <a:ext cx="12191999" cy="685799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White letters on a black background&#10;&#10;Description automatically generated">
            <a:extLst>
              <a:ext uri="{FF2B5EF4-FFF2-40B4-BE49-F238E27FC236}">
                <a16:creationId xmlns:a16="http://schemas.microsoft.com/office/drawing/2014/main" id="{4B4FF680-BE5E-94EE-515D-7752C9675D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99866" y="5628932"/>
            <a:ext cx="2370461" cy="888550"/>
          </a:xfrm>
          <a:prstGeom prst="rect">
            <a:avLst/>
          </a:prstGeom>
        </p:spPr>
      </p:pic>
      <p:sp>
        <p:nvSpPr>
          <p:cNvPr id="6" name="TextBox 5">
            <a:extLst>
              <a:ext uri="{FF2B5EF4-FFF2-40B4-BE49-F238E27FC236}">
                <a16:creationId xmlns:a16="http://schemas.microsoft.com/office/drawing/2014/main" id="{D444F000-417F-0F53-9A4F-7DE374A76D87}"/>
              </a:ext>
            </a:extLst>
          </p:cNvPr>
          <p:cNvSpPr txBox="1"/>
          <p:nvPr/>
        </p:nvSpPr>
        <p:spPr>
          <a:xfrm>
            <a:off x="166254" y="1690688"/>
            <a:ext cx="11471563" cy="2123658"/>
          </a:xfrm>
          <a:prstGeom prst="rect">
            <a:avLst/>
          </a:prstGeom>
          <a:noFill/>
        </p:spPr>
        <p:txBody>
          <a:bodyPr wrap="square" rtlCol="0">
            <a:spAutoFit/>
          </a:bodyPr>
          <a:lstStyle/>
          <a:p>
            <a:pPr algn="ctr"/>
            <a:r>
              <a:rPr lang="en-GB" sz="4400" b="1">
                <a:latin typeface="Inter"/>
              </a:rPr>
              <a:t>We look forward to you visiting  </a:t>
            </a:r>
          </a:p>
          <a:p>
            <a:pPr algn="ctr"/>
            <a:r>
              <a:rPr lang="en-GB" sz="4400" b="1">
                <a:latin typeface="Inter"/>
              </a:rPr>
              <a:t>‘Waters Rising’</a:t>
            </a:r>
          </a:p>
          <a:p>
            <a:pPr algn="ctr"/>
            <a:r>
              <a:rPr lang="en-GB" sz="4400" b="1">
                <a:latin typeface="Inter"/>
              </a:rPr>
              <a:t>exhibition at Perth Museum. </a:t>
            </a:r>
          </a:p>
        </p:txBody>
      </p:sp>
    </p:spTree>
    <p:extLst>
      <p:ext uri="{BB962C8B-B14F-4D97-AF65-F5344CB8AC3E}">
        <p14:creationId xmlns:p14="http://schemas.microsoft.com/office/powerpoint/2010/main" val="2159342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Content Placeholder 4" descr="A painting of people in mountains and canoes&#10;&#10;Description automatically generated">
            <a:extLst>
              <a:ext uri="{FF2B5EF4-FFF2-40B4-BE49-F238E27FC236}">
                <a16:creationId xmlns:a16="http://schemas.microsoft.com/office/drawing/2014/main" id="{B7EC6198-9E2E-1039-519C-5C4B73044C2E}"/>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053" t="2904" r="2153" b="3712"/>
          <a:stretch/>
        </p:blipFill>
        <p:spPr>
          <a:xfrm>
            <a:off x="-1" y="0"/>
            <a:ext cx="12192001"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3" name="Picture 2" descr="White letters on a black background&#10;&#10;Description automatically generated">
            <a:extLst>
              <a:ext uri="{FF2B5EF4-FFF2-40B4-BE49-F238E27FC236}">
                <a16:creationId xmlns:a16="http://schemas.microsoft.com/office/drawing/2014/main" id="{C31BB01A-8E7C-2C9E-CBEE-CFBF295BC1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99866" y="5628932"/>
            <a:ext cx="2370461" cy="888550"/>
          </a:xfrm>
          <a:prstGeom prst="rect">
            <a:avLst/>
          </a:prstGeom>
        </p:spPr>
      </p:pic>
    </p:spTree>
    <p:extLst>
      <p:ext uri="{BB962C8B-B14F-4D97-AF65-F5344CB8AC3E}">
        <p14:creationId xmlns:p14="http://schemas.microsoft.com/office/powerpoint/2010/main" val="1072776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piece of cardboard with a metal bar&#10;&#10;Description automatically generated">
            <a:extLst>
              <a:ext uri="{FF2B5EF4-FFF2-40B4-BE49-F238E27FC236}">
                <a16:creationId xmlns:a16="http://schemas.microsoft.com/office/drawing/2014/main" id="{17B0C8C3-6FCA-AA9E-346C-626275646D3A}"/>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16517" r="42083" b="1"/>
          <a:stretch/>
        </p:blipFill>
        <p:spPr>
          <a:xfrm rot="5400000">
            <a:off x="2839618" y="-2469250"/>
            <a:ext cx="6512763" cy="117983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 name="Picture 1" descr="White letters on a black background&#10;&#10;Description automatically generated">
            <a:extLst>
              <a:ext uri="{FF2B5EF4-FFF2-40B4-BE49-F238E27FC236}">
                <a16:creationId xmlns:a16="http://schemas.microsoft.com/office/drawing/2014/main" id="{5C4BE782-EC3E-5B1E-0B94-4326D003DB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99866" y="5628932"/>
            <a:ext cx="2370461" cy="888550"/>
          </a:xfrm>
          <a:prstGeom prst="rect">
            <a:avLst/>
          </a:prstGeom>
        </p:spPr>
      </p:pic>
    </p:spTree>
    <p:extLst>
      <p:ext uri="{BB962C8B-B14F-4D97-AF65-F5344CB8AC3E}">
        <p14:creationId xmlns:p14="http://schemas.microsoft.com/office/powerpoint/2010/main" val="2334391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1B2B030-4738-4359-9E46-144B7C8BFF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 y="8300"/>
            <a:ext cx="12193117"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E722B2DD-E14D-4972-9D98-5D6E61B1B2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rock on a stand&#10;&#10;Description automatically generated">
            <a:extLst>
              <a:ext uri="{FF2B5EF4-FFF2-40B4-BE49-F238E27FC236}">
                <a16:creationId xmlns:a16="http://schemas.microsoft.com/office/drawing/2014/main" id="{9A3D56CD-CCCD-625D-1C4D-C0531E064CA6}"/>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t="15048" b="9861"/>
          <a:stretch/>
        </p:blipFill>
        <p:spPr>
          <a:xfrm>
            <a:off x="20" y="10"/>
            <a:ext cx="12191980" cy="68662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Picture 1" descr="White letters on a black background&#10;&#10;Description automatically generated">
            <a:extLst>
              <a:ext uri="{FF2B5EF4-FFF2-40B4-BE49-F238E27FC236}">
                <a16:creationId xmlns:a16="http://schemas.microsoft.com/office/drawing/2014/main" id="{AF37EEF9-708C-4490-5945-0E3AAC5885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99866" y="5628932"/>
            <a:ext cx="2370461" cy="888550"/>
          </a:xfrm>
          <a:prstGeom prst="rect">
            <a:avLst/>
          </a:prstGeom>
        </p:spPr>
      </p:pic>
    </p:spTree>
    <p:extLst>
      <p:ext uri="{BB962C8B-B14F-4D97-AF65-F5344CB8AC3E}">
        <p14:creationId xmlns:p14="http://schemas.microsoft.com/office/powerpoint/2010/main" val="1236989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close up of a sculpture&#10;&#10;Description automatically generated">
            <a:extLst>
              <a:ext uri="{FF2B5EF4-FFF2-40B4-BE49-F238E27FC236}">
                <a16:creationId xmlns:a16="http://schemas.microsoft.com/office/drawing/2014/main" id="{EDFEF4AF-5DB1-E486-2914-381545DD1149}"/>
              </a:ext>
            </a:extLst>
          </p:cNvPr>
          <p:cNvPicPr>
            <a:picLocks noChangeAspect="1"/>
          </p:cNvPicPr>
          <p:nvPr/>
        </p:nvPicPr>
        <p:blipFill>
          <a:blip r:embed="rId3">
            <a:extLst>
              <a:ext uri="{28A0092B-C50C-407E-A947-70E740481C1C}">
                <a14:useLocalDpi xmlns:a14="http://schemas.microsoft.com/office/drawing/2010/main" val="0"/>
              </a:ext>
            </a:extLst>
          </a:blip>
          <a:srcRect t="22618" r="1" b="2166"/>
          <a:stretch/>
        </p:blipFill>
        <p:spPr>
          <a:xfrm>
            <a:off x="-3447" y="-26261"/>
            <a:ext cx="12241998" cy="690600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 name="Picture 1" descr="White letters on a black background&#10;&#10;Description automatically generated">
            <a:extLst>
              <a:ext uri="{FF2B5EF4-FFF2-40B4-BE49-F238E27FC236}">
                <a16:creationId xmlns:a16="http://schemas.microsoft.com/office/drawing/2014/main" id="{29823FD2-528D-6418-9B9A-97F223965E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99866" y="5628932"/>
            <a:ext cx="2370461" cy="888550"/>
          </a:xfrm>
          <a:prstGeom prst="rect">
            <a:avLst/>
          </a:prstGeom>
        </p:spPr>
      </p:pic>
    </p:spTree>
    <p:extLst>
      <p:ext uri="{BB962C8B-B14F-4D97-AF65-F5344CB8AC3E}">
        <p14:creationId xmlns:p14="http://schemas.microsoft.com/office/powerpoint/2010/main" val="2090632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0" name="Picture 2" descr="A group of people in a flooded area&#10;&#10;Description automatically generated">
            <a:extLst>
              <a:ext uri="{FF2B5EF4-FFF2-40B4-BE49-F238E27FC236}">
                <a16:creationId xmlns:a16="http://schemas.microsoft.com/office/drawing/2014/main" id="{250B954A-31C9-E24A-900D-39718A4E181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9094" b="15920"/>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White letters on a black background&#10;&#10;Description automatically generated">
            <a:extLst>
              <a:ext uri="{FF2B5EF4-FFF2-40B4-BE49-F238E27FC236}">
                <a16:creationId xmlns:a16="http://schemas.microsoft.com/office/drawing/2014/main" id="{FA12A9B9-181D-DBB5-4BB0-08F96F2735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99866" y="5628932"/>
            <a:ext cx="2370461" cy="888550"/>
          </a:xfrm>
          <a:prstGeom prst="rect">
            <a:avLst/>
          </a:prstGeom>
        </p:spPr>
      </p:pic>
    </p:spTree>
    <p:extLst>
      <p:ext uri="{BB962C8B-B14F-4D97-AF65-F5344CB8AC3E}">
        <p14:creationId xmlns:p14="http://schemas.microsoft.com/office/powerpoint/2010/main" val="799944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1B2B030-4738-4359-9E46-144B7C8BFF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 y="8300"/>
            <a:ext cx="12193117"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E722B2DD-E14D-4972-9D98-5D6E61B1B2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white statue of a beaver&#10;&#10;Description automatically generated">
            <a:extLst>
              <a:ext uri="{FF2B5EF4-FFF2-40B4-BE49-F238E27FC236}">
                <a16:creationId xmlns:a16="http://schemas.microsoft.com/office/drawing/2014/main" id="{8D144E6D-8883-1CF2-2876-BAD8A28EDAE7}"/>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t="24909"/>
          <a:stretch/>
        </p:blipFill>
        <p:spPr>
          <a:xfrm>
            <a:off x="20" y="10"/>
            <a:ext cx="12191980" cy="68662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Picture 1" descr="White letters on a black background&#10;&#10;Description automatically generated">
            <a:extLst>
              <a:ext uri="{FF2B5EF4-FFF2-40B4-BE49-F238E27FC236}">
                <a16:creationId xmlns:a16="http://schemas.microsoft.com/office/drawing/2014/main" id="{D6761FDC-8605-0C09-1095-0DD92BFBE1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99866" y="5628932"/>
            <a:ext cx="2370461" cy="888550"/>
          </a:xfrm>
          <a:prstGeom prst="rect">
            <a:avLst/>
          </a:prstGeom>
        </p:spPr>
      </p:pic>
    </p:spTree>
    <p:extLst>
      <p:ext uri="{BB962C8B-B14F-4D97-AF65-F5344CB8AC3E}">
        <p14:creationId xmlns:p14="http://schemas.microsoft.com/office/powerpoint/2010/main" val="1203673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A river flowing through a valley&#10;&#10;Description automatically generated">
            <a:extLst>
              <a:ext uri="{FF2B5EF4-FFF2-40B4-BE49-F238E27FC236}">
                <a16:creationId xmlns:a16="http://schemas.microsoft.com/office/drawing/2014/main" id="{57F74D79-BCD0-2F5C-895B-E8436CCD450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b="1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White letters on a black background&#10;&#10;Description automatically generated">
            <a:extLst>
              <a:ext uri="{FF2B5EF4-FFF2-40B4-BE49-F238E27FC236}">
                <a16:creationId xmlns:a16="http://schemas.microsoft.com/office/drawing/2014/main" id="{0E8C76AB-0B0A-65D0-F061-55AFF673F4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99866" y="5628932"/>
            <a:ext cx="2370461" cy="888550"/>
          </a:xfrm>
          <a:prstGeom prst="rect">
            <a:avLst/>
          </a:prstGeom>
        </p:spPr>
      </p:pic>
    </p:spTree>
    <p:extLst>
      <p:ext uri="{BB962C8B-B14F-4D97-AF65-F5344CB8AC3E}">
        <p14:creationId xmlns:p14="http://schemas.microsoft.com/office/powerpoint/2010/main" val="746764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collage of photos of a flooded street&#10;&#10;Description automatically generated">
            <a:extLst>
              <a:ext uri="{FF2B5EF4-FFF2-40B4-BE49-F238E27FC236}">
                <a16:creationId xmlns:a16="http://schemas.microsoft.com/office/drawing/2014/main" id="{B1CA1B2F-7FD7-B7CF-2BA9-0BCF699D4292}"/>
              </a:ext>
            </a:extLst>
          </p:cNvPr>
          <p:cNvPicPr>
            <a:picLocks noChangeAspect="1"/>
          </p:cNvPicPr>
          <p:nvPr/>
        </p:nvPicPr>
        <p:blipFill>
          <a:blip r:embed="rId3">
            <a:extLst>
              <a:ext uri="{28A0092B-C50C-407E-A947-70E740481C1C}">
                <a14:useLocalDpi xmlns:a14="http://schemas.microsoft.com/office/drawing/2010/main" val="0"/>
              </a:ext>
            </a:extLst>
          </a:blip>
          <a:srcRect t="15257" r="1" b="11143"/>
          <a:stretch/>
        </p:blipFill>
        <p:spPr>
          <a:xfrm>
            <a:off x="196850" y="173518"/>
            <a:ext cx="11798300" cy="651276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 name="Picture 1" descr="White letters on a black background&#10;&#10;Description automatically generated">
            <a:extLst>
              <a:ext uri="{FF2B5EF4-FFF2-40B4-BE49-F238E27FC236}">
                <a16:creationId xmlns:a16="http://schemas.microsoft.com/office/drawing/2014/main" id="{FB749F2E-94EA-B9FC-4C22-FAC53FC5C1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99866" y="5628932"/>
            <a:ext cx="2370461" cy="888550"/>
          </a:xfrm>
          <a:prstGeom prst="rect">
            <a:avLst/>
          </a:prstGeom>
        </p:spPr>
      </p:pic>
    </p:spTree>
    <p:extLst>
      <p:ext uri="{BB962C8B-B14F-4D97-AF65-F5344CB8AC3E}">
        <p14:creationId xmlns:p14="http://schemas.microsoft.com/office/powerpoint/2010/main" val="165953957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538D9D"/>
      </a:hlink>
      <a:folHlink>
        <a:srgbClr val="A5738E"/>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3A418E6B-C5F0-4B95-8D77-61E3EF3B5D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EDMS Document" ma:contentTypeID="0x0101006303DCE5F3884555ABDE6450E03068EE0092C3D02C7EA0D942905692BA8A7FABC9" ma:contentTypeVersion="33" ma:contentTypeDescription="Core EDMS document content type" ma:contentTypeScope="" ma:versionID="bf0d18786bcaf77e8ba576d587de983a">
  <xsd:schema xmlns:xsd="http://www.w3.org/2001/XMLSchema" xmlns:xs="http://www.w3.org/2001/XMLSchema" xmlns:p="http://schemas.microsoft.com/office/2006/metadata/properties" xmlns:ns2="b0355687-b27c-4385-9c7f-8512ad955570" xmlns:ns3="72a12011-4b87-4bd9-af1d-8e89f7ef9a32" targetNamespace="http://schemas.microsoft.com/office/2006/metadata/properties" ma:root="true" ma:fieldsID="ccf983611091987658f04ae29b7c715d" ns2:_="" ns3:_="">
    <xsd:import namespace="b0355687-b27c-4385-9c7f-8512ad955570"/>
    <xsd:import namespace="72a12011-4b87-4bd9-af1d-8e89f7ef9a32"/>
    <xsd:element name="properties">
      <xsd:complexType>
        <xsd:sequence>
          <xsd:element name="documentManagement">
            <xsd:complexType>
              <xsd:all>
                <xsd:element ref="ns2:FileplanmarkerTaxHTField" minOccurs="0"/>
                <xsd:element ref="ns2:TaxCatchAll" minOccurs="0"/>
                <xsd:element ref="ns2:TaxCatchAllLabel" minOccurs="0"/>
                <xsd:element ref="ns2:Edmsdisposition" minOccurs="0"/>
                <xsd:element ref="ns2:Edmsdateclosed"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2:SharedWithUsers" minOccurs="0"/>
                <xsd:element ref="ns2:SharedWithDetails" minOccurs="0"/>
                <xsd:element ref="ns3:MediaLengthInSeconds" minOccurs="0"/>
                <xsd:element ref="ns3:lcf76f155ced4ddcb4097134ff3c332f" minOccurs="0"/>
                <xsd:element ref="ns3:Information" minOccurs="0"/>
                <xsd:element ref="ns3:_Flow_SignoffStatus" minOccurs="0"/>
                <xsd:element ref="ns3:MediaServiceObjectDetectorVersions" minOccurs="0"/>
                <xsd:element ref="ns3:Folder" minOccurs="0"/>
                <xsd:element ref="ns3:MediaServiceSearchProperties" minOccurs="0"/>
                <xsd:element ref="ns3: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355687-b27c-4385-9c7f-8512ad955570" elementFormDefault="qualified">
    <xsd:import namespace="http://schemas.microsoft.com/office/2006/documentManagement/types"/>
    <xsd:import namespace="http://schemas.microsoft.com/office/infopath/2007/PartnerControls"/>
    <xsd:element name="FileplanmarkerTaxHTField" ma:index="8" nillable="true" ma:taxonomy="true" ma:internalName="FileplanmarkerTaxHTField" ma:taxonomyFieldName="Fileplanmarker" ma:displayName="Fileplan Marker" ma:readOnly="false" ma:default="" ma:fieldId="{8f3fe8ea-359e-4086-b18c-02f8ee4b76e8}" ma:sspId="13e93c12-6cf0-45db-a146-10f817293c1b" ma:termSetId="d34034d2-f642-4875-aa17-3b0a742a9d60" ma:anchorId="ad85a3eb-30a6-48d8-b0ea-1d32903598f7" ma:open="false" ma:isKeyword="false">
      <xsd:complexType>
        <xsd:sequence>
          <xsd:element ref="pc:Terms" minOccurs="0" maxOccurs="1"/>
        </xsd:sequence>
      </xsd:complexType>
    </xsd:element>
    <xsd:element name="TaxCatchAll" ma:index="9" nillable="true" ma:displayName="Taxonomy Catch All Column" ma:hidden="true" ma:list="{4c0dcf3e-8e0e-4fab-aadf-e61e216edfd6}" ma:internalName="TaxCatchAll" ma:showField="CatchAllData" ma:web="b0355687-b27c-4385-9c7f-8512ad955570">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4c0dcf3e-8e0e-4fab-aadf-e61e216edfd6}" ma:internalName="TaxCatchAllLabel" ma:readOnly="true" ma:showField="CatchAllDataLabel" ma:web="b0355687-b27c-4385-9c7f-8512ad955570">
      <xsd:complexType>
        <xsd:complexContent>
          <xsd:extension base="dms:MultiChoiceLookup">
            <xsd:sequence>
              <xsd:element name="Value" type="dms:Lookup" maxOccurs="unbounded" minOccurs="0" nillable="true"/>
            </xsd:sequence>
          </xsd:extension>
        </xsd:complexContent>
      </xsd:complexType>
    </xsd:element>
    <xsd:element name="Edmsdisposition" ma:index="12" nillable="true" ma:displayName="EDMS Disposition" ma:default="" ma:description="Indicates the items EDMS status" ma:format="Dropdown" ma:internalName="Edmsdisposition">
      <xsd:simpleType>
        <xsd:restriction base="dms:Choice">
          <xsd:enumeration value="Closed"/>
          <xsd:enumeration value="Open"/>
          <xsd:enumeration value="n/a"/>
        </xsd:restriction>
      </xsd:simpleType>
    </xsd:element>
    <xsd:element name="Edmsdateclosed" ma:index="13" nillable="true" ma:displayName="EDMS Date Closed" ma:format="DateOnly" ma:internalName="Edmsdateclosed">
      <xsd:simpleType>
        <xsd:restriction base="dms:DateTime"/>
      </xsd:simpleType>
    </xsd:element>
    <xsd:element name="SharedWithUsers" ma:index="2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2a12011-4b87-4bd9-af1d-8e89f7ef9a32" elementFormDefault="qualified">
    <xsd:import namespace="http://schemas.microsoft.com/office/2006/documentManagement/types"/>
    <xsd:import namespace="http://schemas.microsoft.com/office/infopath/2007/PartnerControls"/>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Location" ma:index="23" nillable="true" ma:displayName="Location" ma:internalName="MediaServiceLocation" ma:readOnly="true">
      <xsd:simpleType>
        <xsd:restriction base="dms:Text"/>
      </xsd:simpleType>
    </xsd:element>
    <xsd:element name="MediaLengthInSeconds" ma:index="26" nillable="true" ma:displayName="Length (seconds)" ma:internalName="MediaLengthInSeconds" ma:readOnly="true">
      <xsd:simpleType>
        <xsd:restriction base="dms:Unknown"/>
      </xsd:simpleType>
    </xsd:element>
    <xsd:element name="lcf76f155ced4ddcb4097134ff3c332f" ma:index="28" nillable="true" ma:taxonomy="true" ma:internalName="lcf76f155ced4ddcb4097134ff3c332f" ma:taxonomyFieldName="MediaServiceImageTags" ma:displayName="Image Tags" ma:readOnly="false" ma:fieldId="{5cf76f15-5ced-4ddc-b409-7134ff3c332f}" ma:taxonomyMulti="true" ma:sspId="13e93c12-6cf0-45db-a146-10f817293c1b" ma:termSetId="09814cd3-568e-fe90-9814-8d621ff8fb84" ma:anchorId="fba54fb3-c3e1-fe81-a776-ca4b69148c4d" ma:open="true" ma:isKeyword="false">
      <xsd:complexType>
        <xsd:sequence>
          <xsd:element ref="pc:Terms" minOccurs="0" maxOccurs="1"/>
        </xsd:sequence>
      </xsd:complexType>
    </xsd:element>
    <xsd:element name="Information" ma:index="29" nillable="true" ma:displayName="Information" ma:format="Dropdown" ma:internalName="Information">
      <xsd:simpleType>
        <xsd:restriction base="dms:Text">
          <xsd:maxLength value="255"/>
        </xsd:restriction>
      </xsd:simpleType>
    </xsd:element>
    <xsd:element name="_Flow_SignoffStatus" ma:index="30" nillable="true" ma:displayName="Sign-off status" ma:internalName="Sign_x002d_off_x0020_status">
      <xsd:simpleType>
        <xsd:restriction base="dms:Text"/>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Folder" ma:index="32" nillable="true" ma:displayName="Folder" ma:format="Dropdown" ma:indexed="true" ma:internalName="Folder" ma:percentage="FALSE">
      <xsd:simpleType>
        <xsd:restriction base="dms:Number"/>
      </xsd:simpleType>
    </xsd:element>
    <xsd:element name="MediaServiceSearchProperties" ma:index="33" nillable="true" ma:displayName="MediaServiceSearchProperties" ma:hidden="true" ma:internalName="MediaServiceSearchProperties" ma:readOnly="true">
      <xsd:simpleType>
        <xsd:restriction base="dms:Note"/>
      </xsd:simpleType>
    </xsd:element>
    <xsd:element name="Date" ma:index="34" nillable="true" ma:displayName="Document Date" ma:format="DateOnly" ma:internalName="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 xmlns="72a12011-4b87-4bd9-af1d-8e89f7ef9a32" xsi:nil="true"/>
    <Folder xmlns="72a12011-4b87-4bd9-af1d-8e89f7ef9a32" xsi:nil="true"/>
    <_Flow_SignoffStatus xmlns="72a12011-4b87-4bd9-af1d-8e89f7ef9a32" xsi:nil="true"/>
    <FileplanmarkerTaxHTField xmlns="b0355687-b27c-4385-9c7f-8512ad955570">
      <Terms xmlns="http://schemas.microsoft.com/office/infopath/2007/PartnerControls"/>
    </FileplanmarkerTaxHTField>
    <Edmsdisposition xmlns="b0355687-b27c-4385-9c7f-8512ad955570" xsi:nil="true"/>
    <Information xmlns="72a12011-4b87-4bd9-af1d-8e89f7ef9a32" xsi:nil="true"/>
    <Edmsdateclosed xmlns="b0355687-b27c-4385-9c7f-8512ad955570" xsi:nil="true"/>
    <lcf76f155ced4ddcb4097134ff3c332f xmlns="72a12011-4b87-4bd9-af1d-8e89f7ef9a32">
      <Terms xmlns="http://schemas.microsoft.com/office/infopath/2007/PartnerControls"/>
    </lcf76f155ced4ddcb4097134ff3c332f>
    <TaxCatchAll xmlns="b0355687-b27c-4385-9c7f-8512ad955570" xsi:nil="true"/>
  </documentManagement>
</p:properties>
</file>

<file path=customXml/itemProps1.xml><?xml version="1.0" encoding="utf-8"?>
<ds:datastoreItem xmlns:ds="http://schemas.openxmlformats.org/officeDocument/2006/customXml" ds:itemID="{FC7820B3-4DFE-4BFE-AE73-8464930EE11F}">
  <ds:schemaRefs>
    <ds:schemaRef ds:uri="72a12011-4b87-4bd9-af1d-8e89f7ef9a32"/>
    <ds:schemaRef ds:uri="b0355687-b27c-4385-9c7f-8512ad95557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729C67C-9DB7-4F49-A20D-651004B97C5E}">
  <ds:schemaRefs>
    <ds:schemaRef ds:uri="http://schemas.microsoft.com/sharepoint/v3/contenttype/forms"/>
  </ds:schemaRefs>
</ds:datastoreItem>
</file>

<file path=customXml/itemProps3.xml><?xml version="1.0" encoding="utf-8"?>
<ds:datastoreItem xmlns:ds="http://schemas.openxmlformats.org/officeDocument/2006/customXml" ds:itemID="{77437DD7-FC34-43CC-B536-F2B32812DB23}">
  <ds:schemaRefs>
    <ds:schemaRef ds:uri="http://purl.org/dc/dcmitype/"/>
    <ds:schemaRef ds:uri="http://purl.org/dc/elements/1.1/"/>
    <ds:schemaRef ds:uri="http://schemas.openxmlformats.org/package/2006/metadata/core-properties"/>
    <ds:schemaRef ds:uri="http://schemas.microsoft.com/office/2006/metadata/properties"/>
    <ds:schemaRef ds:uri="b0355687-b27c-4385-9c7f-8512ad955570"/>
    <ds:schemaRef ds:uri="http://schemas.microsoft.com/office/2006/documentManagement/types"/>
    <ds:schemaRef ds:uri="http://www.w3.org/XML/1998/namespace"/>
    <ds:schemaRef ds:uri="http://purl.org/dc/terms/"/>
    <ds:schemaRef ds:uri="http://schemas.microsoft.com/office/infopath/2007/PartnerControls"/>
    <ds:schemaRef ds:uri="72a12011-4b87-4bd9-af1d-8e89f7ef9a32"/>
  </ds:schemaRefs>
</ds:datastoreItem>
</file>

<file path=docMetadata/LabelInfo.xml><?xml version="1.0" encoding="utf-8"?>
<clbl:labelList xmlns:clbl="http://schemas.microsoft.com/office/2020/mipLabelMetadata">
  <clbl:label id="{776adce9-5d26-4749-a202-f09fefe10590}" enabled="0" method="" siteId="{776adce9-5d26-4749-a202-f09fefe10590}" removed="1"/>
</clbl:labelList>
</file>

<file path=docProps/app.xml><?xml version="1.0" encoding="utf-8"?>
<Properties xmlns="http://schemas.openxmlformats.org/officeDocument/2006/extended-properties" xmlns:vt="http://schemas.openxmlformats.org/officeDocument/2006/docPropsVTypes">
  <Template>Office Theme</Template>
  <TotalTime>327</TotalTime>
  <Words>1661</Words>
  <Application>Microsoft Office PowerPoint</Application>
  <PresentationFormat>Widescreen</PresentationFormat>
  <Paragraphs>101</Paragraphs>
  <Slides>10</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apercu</vt:lpstr>
      <vt:lpstr>Aptos</vt:lpstr>
      <vt:lpstr>Aptos Display</vt:lpstr>
      <vt:lpstr>Arial</vt:lpstr>
      <vt:lpstr>Inter</vt:lpstr>
      <vt:lpstr>InterRegular</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Perth &amp; Kinross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Lucy Sinclair</dc:creator>
  <cp:lastModifiedBy>David McLeod</cp:lastModifiedBy>
  <cp:revision>3</cp:revision>
  <dcterms:created xsi:type="dcterms:W3CDTF">2024-11-21T13:33:56Z</dcterms:created>
  <dcterms:modified xsi:type="dcterms:W3CDTF">2024-12-18T10:02:26Z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0x0101006303DCE5F3884555ABDE6450E03068EE0092C3D02C7EA0D942905692BA8A7FABC9</vt:lpwstr>
  </property>
  <property fmtid="{D5CDD505-2E9C-101B-9397-08002B2CF9AE}" pid="3" name="MediaServiceImageTags">
    <vt:lpwstr/>
  </property>
  <property fmtid="{D5CDD505-2E9C-101B-9397-08002B2CF9AE}" pid="4" name="Fileplanmarker">
    <vt:lpwstr/>
  </property>
</Properties>
</file>